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9CD746-49D4-4308-BFC1-9AEBD50B8984}">
  <a:tblStyle styleId="{B39CD746-49D4-4308-BFC1-9AEBD50B898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jJ-OnIVd2pqoF4bfknitiozJuHluFgkI/view" TargetMode="External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42.png"/><Relationship Id="rId6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eb.stanford.edu/~jurafsky/ws97/manual.august1.html" TargetMode="External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hetpandya/intent-classifier" TargetMode="External"/><Relationship Id="rId4" Type="http://schemas.openxmlformats.org/officeDocument/2006/relationships/hyperlink" Target="https://arxiv.org/abs/2009.11152" TargetMode="External"/><Relationship Id="rId5" Type="http://schemas.openxmlformats.org/officeDocument/2006/relationships/hyperlink" Target="https://arxiv.org/abs/2010.11934" TargetMode="External"/><Relationship Id="rId6" Type="http://schemas.openxmlformats.org/officeDocument/2006/relationships/hyperlink" Target="https://arxiv.org/abs/2002.12328v1" TargetMode="External"/><Relationship Id="rId7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41.png"/><Relationship Id="rId7" Type="http://schemas.openxmlformats.org/officeDocument/2006/relationships/image" Target="../media/image11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147800" y="1683200"/>
            <a:ext cx="684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2000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Presenting EVA B2: A Complete and Innovative Conversational Assistant for the UPF Community</a:t>
            </a:r>
            <a:endParaRPr b="1" sz="2000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59850" y="2898225"/>
            <a:ext cx="518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DONGJUN TANG, GUILLEM MORENO, </a:t>
            </a:r>
            <a:endParaRPr b="1"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IGOR KUZMIN</a:t>
            </a:r>
            <a:endParaRPr b="1"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274125" y="271675"/>
            <a:ext cx="8559975" cy="957900"/>
            <a:chOff x="274125" y="271675"/>
            <a:chExt cx="8559975" cy="957900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4125" y="313375"/>
              <a:ext cx="1851023" cy="64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 txBox="1"/>
            <p:nvPr/>
          </p:nvSpPr>
          <p:spPr>
            <a:xfrm>
              <a:off x="4325400" y="271675"/>
              <a:ext cx="4508700" cy="9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spAutoFit/>
            </a:bodyPr>
            <a:lstStyle/>
            <a:p>
              <a:pPr indent="0" lvl="0" marL="0" marR="0" rtl="0" algn="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DEPARTMENT OF INFORMATION AND </a:t>
              </a:r>
              <a:endParaRPr b="1" i="0" sz="12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5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COMMUNICATION TECHNOLOGIES </a:t>
              </a:r>
              <a:endParaRPr b="1" i="0" sz="12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5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12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5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MARCH, 2023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395800" y="3650850"/>
            <a:ext cx="435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500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SUPERVISORS:</a:t>
            </a:r>
            <a:endParaRPr b="1" sz="1500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LEO WANNER, ALEXANDER SHVETS </a:t>
            </a:r>
            <a:endParaRPr b="1"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65" name="Google Shape;165;p22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166" name="Google Shape;166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2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2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102F"/>
              </a:buClr>
              <a:buSzPts val="2000"/>
              <a:buFont typeface="Verdana"/>
              <a:buAutoNum type="alphaLcPeriod"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Intent Classifiers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367900" y="1237925"/>
            <a:ext cx="4075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Embedding layer (vocab_length x 100)</a:t>
            </a:r>
            <a:endParaRPr b="0" i="0" sz="1400" u="none" cap="none" strike="noStrike">
              <a:solidFill>
                <a:srgbClr val="000000"/>
              </a:solidFill>
              <a:highlight>
                <a:srgbClr val="F4CC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LSTM (256 units)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Dropout (p = 0.3)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LSTM (256 units)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Dropout (p = 0.3)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Dense (50 neurons)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Dropout (p = 0.3)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Dense (n_intents → softmax)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264250" y="1237925"/>
            <a:ext cx="3756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One-hot encoding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Train-Test split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Tokenizer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 Tokenizer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Word Embedding Matrix</a:t>
            </a:r>
            <a:endParaRPr b="0" i="0" sz="1400" u="none" cap="none" strike="noStrike">
              <a:solidFill>
                <a:srgbClr val="000000"/>
              </a:solidFill>
              <a:highlight>
                <a:srgbClr val="F4CC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GloVe </a:t>
            </a: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E6B8AF"/>
                </a:highlight>
                <a:latin typeface="Arial"/>
                <a:ea typeface="Arial"/>
                <a:cs typeface="Arial"/>
                <a:sym typeface="Arial"/>
              </a:rPr>
              <a:t>(http GET request)</a:t>
            </a:r>
            <a:endParaRPr b="0" i="0" sz="1400" u="none" cap="none" strike="noStrike">
              <a:solidFill>
                <a:srgbClr val="000000"/>
              </a:solidFill>
              <a:highlight>
                <a:srgbClr val="E6B8A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Text-to-sequences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 text-to-sequence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600" y="3510502"/>
            <a:ext cx="3443700" cy="154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77" name="Google Shape;177;p23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178" name="Google Shape;178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3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23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102F"/>
              </a:buClr>
              <a:buSzPts val="2000"/>
              <a:buFont typeface="Verdana"/>
              <a:buAutoNum type="alphaLcPeriod"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Intent Classifiers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3400" y="1186175"/>
            <a:ext cx="2617600" cy="19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1464925" y="3301775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Batch: 107s (312ms/step)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Loss: 0.1703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Acc: 0.9529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Val_loss: 0.4475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Val_acc: 0.9085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UPF/Non-UPF Acc: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0.995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Train time: 35m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Predict time: 300ms (avg.)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4710600" y="3301775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Batch: 4s (387ms/step)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Loss: 0.0230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Acc: 0.9967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Val_loss: 0.8297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Val_acc: 0.9000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Train time: 2m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time: 300ms (avg.)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8875" y="1178406"/>
            <a:ext cx="2701437" cy="202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90" name="Google Shape;190;p24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191" name="Google Shape;191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4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24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b.  </a:t>
            </a: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Non-AI Branch</a:t>
            </a:r>
            <a:endParaRPr b="1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2214175" y="1842050"/>
            <a:ext cx="1233000" cy="664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 To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5441625" y="1842050"/>
            <a:ext cx="1233000" cy="664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(non-AI)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2314825" y="3160575"/>
            <a:ext cx="1031700" cy="1363800"/>
          </a:xfrm>
          <a:prstGeom prst="can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Non-AI Action DB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593900" y="2111300"/>
            <a:ext cx="1555200" cy="1257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3735775" y="2111300"/>
            <a:ext cx="1555200" cy="1257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 + Params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4"/>
          <p:cNvSpPr/>
          <p:nvPr/>
        </p:nvSpPr>
        <p:spPr>
          <a:xfrm rot="-5400000">
            <a:off x="2563675" y="2770563"/>
            <a:ext cx="534000" cy="125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6825275" y="2132850"/>
            <a:ext cx="1555200" cy="1257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7175" y="3274462"/>
            <a:ext cx="1963449" cy="11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6525" y="2601850"/>
            <a:ext cx="1352575" cy="19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09" name="Google Shape;209;p25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210" name="Google Shape;21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5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MARCH,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5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c.  </a:t>
            </a: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AI Branch</a:t>
            </a:r>
            <a:endParaRPr b="1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2633041" y="2358462"/>
            <a:ext cx="964500" cy="47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 To Action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5008504" y="2358462"/>
            <a:ext cx="964500" cy="47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2711775" y="3369138"/>
            <a:ext cx="807300" cy="978300"/>
          </a:xfrm>
          <a:prstGeom prst="can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 DB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172450" y="2551581"/>
            <a:ext cx="732300" cy="90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3694752" y="2551581"/>
            <a:ext cx="1216500" cy="90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 + Params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/>
          <p:nvPr/>
        </p:nvSpPr>
        <p:spPr>
          <a:xfrm rot="-5400000">
            <a:off x="2923785" y="3038526"/>
            <a:ext cx="383100" cy="98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1007093" y="2405155"/>
            <a:ext cx="673200" cy="383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1790615" y="2446881"/>
            <a:ext cx="732300" cy="90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1790615" y="2641740"/>
            <a:ext cx="732300" cy="90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/>
          <p:nvPr/>
        </p:nvSpPr>
        <p:spPr>
          <a:xfrm rot="-5400000">
            <a:off x="2923785" y="2056289"/>
            <a:ext cx="383100" cy="98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2633041" y="1376225"/>
            <a:ext cx="964500" cy="476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Slot Filling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1314" y="2931650"/>
            <a:ext cx="2138871" cy="21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/>
          <p:nvPr/>
        </p:nvSpPr>
        <p:spPr>
          <a:xfrm>
            <a:off x="6015848" y="1640370"/>
            <a:ext cx="845400" cy="476400"/>
          </a:xfrm>
          <a:prstGeom prst="can">
            <a:avLst>
              <a:gd fmla="val 2342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Knowledge DB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/>
          <p:nvPr/>
        </p:nvSpPr>
        <p:spPr>
          <a:xfrm rot="-2550785">
            <a:off x="5566032" y="2101956"/>
            <a:ext cx="400883" cy="9406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/>
          <p:nvPr/>
        </p:nvSpPr>
        <p:spPr>
          <a:xfrm rot="2550785">
            <a:off x="4990635" y="2101951"/>
            <a:ext cx="400883" cy="9406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3881" y="1453973"/>
            <a:ext cx="575581" cy="52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6">
            <a:alphaModFix/>
          </a:blip>
          <a:srcRect b="17549" l="20513" r="20282" t="18565"/>
          <a:stretch/>
        </p:blipFill>
        <p:spPr>
          <a:xfrm>
            <a:off x="4497150" y="1635523"/>
            <a:ext cx="226625" cy="232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6070222" y="2551575"/>
            <a:ext cx="756000" cy="90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7647" y="3035282"/>
            <a:ext cx="1386025" cy="20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/>
          <p:nvPr/>
        </p:nvSpPr>
        <p:spPr>
          <a:xfrm>
            <a:off x="6861250" y="2358500"/>
            <a:ext cx="1013700" cy="476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Paraphraser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7933822" y="2526750"/>
            <a:ext cx="756000" cy="90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40" name="Google Shape;240;p26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241" name="Google Shape;241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6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MARCH,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26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c.  </a:t>
            </a: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AI Branch: NER</a:t>
            </a:r>
            <a:endParaRPr b="1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5822538" y="1232169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 To Action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7048227" y="1232169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5863163" y="1733109"/>
            <a:ext cx="417300" cy="485100"/>
          </a:xfrm>
          <a:prstGeom prst="can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 DB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4552925" y="1327888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6370358" y="1327888"/>
            <a:ext cx="6279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 + Params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/>
          <p:nvPr/>
        </p:nvSpPr>
        <p:spPr>
          <a:xfrm rot="-5400000">
            <a:off x="5976255" y="1568119"/>
            <a:ext cx="190200" cy="5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4983583" y="1255312"/>
            <a:ext cx="347400" cy="190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NER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5387864" y="1275994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5387864" y="1372575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Entities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6"/>
          <p:cNvSpPr/>
          <p:nvPr/>
        </p:nvSpPr>
        <p:spPr>
          <a:xfrm rot="-5400000">
            <a:off x="5976255" y="1081275"/>
            <a:ext cx="190200" cy="5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5822538" y="745325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Slot Filling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7567995" y="876248"/>
            <a:ext cx="436200" cy="236700"/>
          </a:xfrm>
          <a:prstGeom prst="can">
            <a:avLst>
              <a:gd fmla="val 2342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Knowledge DB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6"/>
          <p:cNvSpPr/>
          <p:nvPr/>
        </p:nvSpPr>
        <p:spPr>
          <a:xfrm rot="-2480714">
            <a:off x="7337909" y="1104395"/>
            <a:ext cx="202999" cy="4744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6"/>
          <p:cNvSpPr/>
          <p:nvPr/>
        </p:nvSpPr>
        <p:spPr>
          <a:xfrm rot="2480714">
            <a:off x="7040773" y="1104222"/>
            <a:ext cx="202999" cy="4744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0775" y="783861"/>
            <a:ext cx="296988" cy="261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 rotWithShape="1">
          <a:blip r:embed="rId5">
            <a:alphaModFix/>
          </a:blip>
          <a:srcRect b="17549" l="20513" r="20282" t="18565"/>
          <a:stretch/>
        </p:blipFill>
        <p:spPr>
          <a:xfrm>
            <a:off x="6784379" y="873846"/>
            <a:ext cx="116934" cy="115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/>
          <p:nvPr/>
        </p:nvSpPr>
        <p:spPr>
          <a:xfrm>
            <a:off x="7596051" y="1327885"/>
            <a:ext cx="3900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8004204" y="1232188"/>
            <a:ext cx="523200" cy="236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Paraphraser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8557629" y="1315581"/>
            <a:ext cx="3900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558000" y="1376225"/>
            <a:ext cx="3756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Datasets: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NLU.yml in rasa format.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Model: 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Blank en model, en_core_web_sm model. Mixed registers (lowercase  and title case)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Handle custom entities: COURSE, DEPARTMENT, CAMPUS.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70" name="Google Shape;270;p27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271" name="Google Shape;27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27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MARCH,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27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c.  </a:t>
            </a: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AI Branch: Slot Filling</a:t>
            </a:r>
            <a:endParaRPr b="1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5822538" y="1232169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 To Action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7048227" y="1232169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5863163" y="1733109"/>
            <a:ext cx="417300" cy="485100"/>
          </a:xfrm>
          <a:prstGeom prst="can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 DB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4552925" y="1327888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6370358" y="1327888"/>
            <a:ext cx="6279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 + Params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7"/>
          <p:cNvSpPr/>
          <p:nvPr/>
        </p:nvSpPr>
        <p:spPr>
          <a:xfrm rot="-5400000">
            <a:off x="5976255" y="1568119"/>
            <a:ext cx="190200" cy="5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4983583" y="1255312"/>
            <a:ext cx="347400" cy="190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NER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5387864" y="1275994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5387864" y="1372575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Entities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7"/>
          <p:cNvSpPr/>
          <p:nvPr/>
        </p:nvSpPr>
        <p:spPr>
          <a:xfrm rot="-5400000">
            <a:off x="5976255" y="1081275"/>
            <a:ext cx="190200" cy="5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5822538" y="745325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Slot Filling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7567995" y="876248"/>
            <a:ext cx="436200" cy="236700"/>
          </a:xfrm>
          <a:prstGeom prst="can">
            <a:avLst>
              <a:gd fmla="val 2342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Knowledge DB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7"/>
          <p:cNvSpPr/>
          <p:nvPr/>
        </p:nvSpPr>
        <p:spPr>
          <a:xfrm rot="-2480714">
            <a:off x="7337909" y="1104395"/>
            <a:ext cx="202999" cy="4744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/>
          <p:nvPr/>
        </p:nvSpPr>
        <p:spPr>
          <a:xfrm rot="2480714">
            <a:off x="7040773" y="1104222"/>
            <a:ext cx="202999" cy="4744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0775" y="783861"/>
            <a:ext cx="296988" cy="261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 rotWithShape="1">
          <a:blip r:embed="rId5">
            <a:alphaModFix/>
          </a:blip>
          <a:srcRect b="17549" l="20513" r="20282" t="18565"/>
          <a:stretch/>
        </p:blipFill>
        <p:spPr>
          <a:xfrm>
            <a:off x="6784379" y="873846"/>
            <a:ext cx="116934" cy="11512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7596051" y="1327885"/>
            <a:ext cx="3900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8004204" y="1232188"/>
            <a:ext cx="523200" cy="236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Paraphraser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8557629" y="1315581"/>
            <a:ext cx="3900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725" y="1733100"/>
            <a:ext cx="3992625" cy="31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/>
          <p:nvPr/>
        </p:nvSpPr>
        <p:spPr>
          <a:xfrm>
            <a:off x="4715550" y="2586463"/>
            <a:ext cx="3756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Slots: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intent can have different number of slots. When we receive information about main slot we can execute action that will fill other slots from database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Slots are filled by matching extracted entities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N_request - number of repetitions of requests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01" name="Google Shape;301;p28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302" name="Google Shape;30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8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MARCH,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28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c.  </a:t>
            </a: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AI Branch: SC-GPT</a:t>
            </a:r>
            <a:endParaRPr b="1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5822538" y="1232169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 To Action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7048227" y="1232169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5863163" y="1733109"/>
            <a:ext cx="417300" cy="485100"/>
          </a:xfrm>
          <a:prstGeom prst="can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 DB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4552925" y="1327888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6370358" y="1327888"/>
            <a:ext cx="6279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 + Params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8"/>
          <p:cNvSpPr/>
          <p:nvPr/>
        </p:nvSpPr>
        <p:spPr>
          <a:xfrm rot="-5400000">
            <a:off x="5976255" y="1568119"/>
            <a:ext cx="190200" cy="5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4983583" y="1255312"/>
            <a:ext cx="347400" cy="190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NER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5387864" y="1275994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5387864" y="1372575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Entities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8"/>
          <p:cNvSpPr/>
          <p:nvPr/>
        </p:nvSpPr>
        <p:spPr>
          <a:xfrm rot="-5400000">
            <a:off x="5976255" y="1081275"/>
            <a:ext cx="190200" cy="5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5822538" y="745325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Slot Filling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7567995" y="876248"/>
            <a:ext cx="436200" cy="236700"/>
          </a:xfrm>
          <a:prstGeom prst="can">
            <a:avLst>
              <a:gd fmla="val 2342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Knowledge DB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8"/>
          <p:cNvSpPr/>
          <p:nvPr/>
        </p:nvSpPr>
        <p:spPr>
          <a:xfrm rot="-2480714">
            <a:off x="7337909" y="1104395"/>
            <a:ext cx="202999" cy="4744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8"/>
          <p:cNvSpPr/>
          <p:nvPr/>
        </p:nvSpPr>
        <p:spPr>
          <a:xfrm rot="2480714">
            <a:off x="7040773" y="1104222"/>
            <a:ext cx="202999" cy="4744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0775" y="783861"/>
            <a:ext cx="296988" cy="261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5">
            <a:alphaModFix/>
          </a:blip>
          <a:srcRect b="17549" l="20513" r="20282" t="18565"/>
          <a:stretch/>
        </p:blipFill>
        <p:spPr>
          <a:xfrm>
            <a:off x="6784379" y="873846"/>
            <a:ext cx="116934" cy="11512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8"/>
          <p:cNvSpPr/>
          <p:nvPr/>
        </p:nvSpPr>
        <p:spPr>
          <a:xfrm>
            <a:off x="7596051" y="1327885"/>
            <a:ext cx="3900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8004204" y="1232188"/>
            <a:ext cx="523200" cy="236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Paraphraser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8557629" y="1315581"/>
            <a:ext cx="3900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2291622"/>
            <a:ext cx="8839204" cy="60424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 txBox="1"/>
          <p:nvPr/>
        </p:nvSpPr>
        <p:spPr>
          <a:xfrm>
            <a:off x="376625" y="2969275"/>
            <a:ext cx="6407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Datasets: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Automatically created dataset. Total number of training examples 2620. Number of epochs 5, learning rate = 1e-4, training batch size = 16.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Types of responses: inform, request, confirm, deny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Model: 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 on sc-gpt model (fine-tuned gpt2).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AVG Loss = 0.09.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find the result model in the igorktech/sc-gpt-upf.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1638" y="3485772"/>
            <a:ext cx="1171175" cy="10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33" name="Google Shape;333;p29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334" name="Google Shape;33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29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MARCH,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29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c.  </a:t>
            </a: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AI Branch: T5 Paraphraser</a:t>
            </a:r>
            <a:endParaRPr b="1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5822538" y="1232169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 To Action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7048227" y="1232169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5863163" y="1733109"/>
            <a:ext cx="417300" cy="485100"/>
          </a:xfrm>
          <a:prstGeom prst="can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 DB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4552925" y="1327888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6370358" y="1327888"/>
            <a:ext cx="6279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 + Params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/>
          <p:nvPr/>
        </p:nvSpPr>
        <p:spPr>
          <a:xfrm rot="-5400000">
            <a:off x="5976255" y="1568119"/>
            <a:ext cx="190200" cy="5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4983583" y="1255312"/>
            <a:ext cx="347400" cy="190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NER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5387864" y="1275994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5387864" y="1372575"/>
            <a:ext cx="3783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Entities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9"/>
          <p:cNvSpPr/>
          <p:nvPr/>
        </p:nvSpPr>
        <p:spPr>
          <a:xfrm rot="-5400000">
            <a:off x="5976255" y="1081275"/>
            <a:ext cx="190200" cy="5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5822538" y="745325"/>
            <a:ext cx="498000" cy="236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Slot Filling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7567995" y="876248"/>
            <a:ext cx="436200" cy="236700"/>
          </a:xfrm>
          <a:prstGeom prst="can">
            <a:avLst>
              <a:gd fmla="val 2342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Knowledge DB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9"/>
          <p:cNvSpPr/>
          <p:nvPr/>
        </p:nvSpPr>
        <p:spPr>
          <a:xfrm rot="-2480714">
            <a:off x="7337909" y="1104395"/>
            <a:ext cx="202999" cy="4744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9"/>
          <p:cNvSpPr/>
          <p:nvPr/>
        </p:nvSpPr>
        <p:spPr>
          <a:xfrm rot="2480714">
            <a:off x="7040773" y="1104222"/>
            <a:ext cx="202999" cy="4744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0775" y="783861"/>
            <a:ext cx="296988" cy="261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 rotWithShape="1">
          <a:blip r:embed="rId5">
            <a:alphaModFix/>
          </a:blip>
          <a:srcRect b="17549" l="20513" r="20282" t="18565"/>
          <a:stretch/>
        </p:blipFill>
        <p:spPr>
          <a:xfrm>
            <a:off x="6784379" y="873846"/>
            <a:ext cx="116934" cy="11512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/>
          <p:nvPr/>
        </p:nvSpPr>
        <p:spPr>
          <a:xfrm>
            <a:off x="7596051" y="1327885"/>
            <a:ext cx="3900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9"/>
          <p:cNvSpPr/>
          <p:nvPr/>
        </p:nvSpPr>
        <p:spPr>
          <a:xfrm>
            <a:off x="8004204" y="1232188"/>
            <a:ext cx="523200" cy="236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Paraphraser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9"/>
          <p:cNvSpPr/>
          <p:nvPr/>
        </p:nvSpPr>
        <p:spPr>
          <a:xfrm>
            <a:off x="8557629" y="1315581"/>
            <a:ext cx="390000" cy="45000"/>
          </a:xfrm>
          <a:prstGeom prst="rightArrow">
            <a:avLst>
              <a:gd fmla="val 50000" name="adj1"/>
              <a:gd fmla="val 441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GB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9"/>
          <p:cNvSpPr txBox="1"/>
          <p:nvPr/>
        </p:nvSpPr>
        <p:spPr>
          <a:xfrm>
            <a:off x="558000" y="1376225"/>
            <a:ext cx="3756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Datasets: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Paranmt 5m, msrp, paws, opinosis. For each dataset number of epochs 10, learning rate = 1e-4.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Model: 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 on model huggingface.co/igorktech/t5-base-en with 20k english tokens - 98% of vocabulary contains wide range of tokens for different languages.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AVG BLEU on quora 4k pairs: 38.8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find the result models in the igorktech/ent5-base-paraphraser igorktech/ent5-base-paraphraser-detox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0462" y="2262725"/>
            <a:ext cx="2944781" cy="18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4.  DEPLOYMENT - basic architecture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4" name="Google Shape;36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65" name="Google Shape;365;p30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366" name="Google Shape;36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30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8" name="Google Shape;3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2449" y="2569924"/>
            <a:ext cx="1991575" cy="14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05" y="2569923"/>
            <a:ext cx="1378545" cy="14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1799" y="2569924"/>
            <a:ext cx="1991575" cy="146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30"/>
          <p:cNvCxnSpPr/>
          <p:nvPr/>
        </p:nvCxnSpPr>
        <p:spPr>
          <a:xfrm>
            <a:off x="1836088" y="2840275"/>
            <a:ext cx="1146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2" name="Google Shape;372;p30"/>
          <p:cNvCxnSpPr/>
          <p:nvPr/>
        </p:nvCxnSpPr>
        <p:spPr>
          <a:xfrm>
            <a:off x="5209613" y="2840275"/>
            <a:ext cx="1146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3" name="Google Shape;373;p30"/>
          <p:cNvCxnSpPr/>
          <p:nvPr/>
        </p:nvCxnSpPr>
        <p:spPr>
          <a:xfrm rot="10800000">
            <a:off x="5163250" y="3852450"/>
            <a:ext cx="1239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4" name="Google Shape;374;p30"/>
          <p:cNvCxnSpPr/>
          <p:nvPr/>
        </p:nvCxnSpPr>
        <p:spPr>
          <a:xfrm rot="10800000">
            <a:off x="1743400" y="3901550"/>
            <a:ext cx="1239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5" name="Google Shape;375;p30"/>
          <p:cNvSpPr txBox="1"/>
          <p:nvPr/>
        </p:nvSpPr>
        <p:spPr>
          <a:xfrm>
            <a:off x="4662075" y="2520100"/>
            <a:ext cx="45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2948638" y="1987850"/>
            <a:ext cx="21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 INTERACTION SERVER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-2537" y="1987850"/>
            <a:ext cx="21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6437975" y="1962925"/>
            <a:ext cx="21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PROCESSING SERVER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2048650" y="2414063"/>
            <a:ext cx="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5294728" y="2414075"/>
            <a:ext cx="10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5294728" y="3356050"/>
            <a:ext cx="106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1878703" y="3356050"/>
            <a:ext cx="106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0"/>
          <p:cNvSpPr txBox="1"/>
          <p:nvPr/>
        </p:nvSpPr>
        <p:spPr>
          <a:xfrm>
            <a:off x="3018125" y="4306900"/>
            <a:ext cx="22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Transcribe the audio.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user interface.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0"/>
          <p:cNvSpPr txBox="1"/>
          <p:nvPr/>
        </p:nvSpPr>
        <p:spPr>
          <a:xfrm>
            <a:off x="6406938" y="4414600"/>
            <a:ext cx="22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the question.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4.  DEPLOYMENT - EVA server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0" name="Google Shape;39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91" name="Google Shape;391;p31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392" name="Google Shape;392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31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31"/>
          <p:cNvSpPr txBox="1"/>
          <p:nvPr/>
        </p:nvSpPr>
        <p:spPr>
          <a:xfrm>
            <a:off x="5866475" y="1466625"/>
            <a:ext cx="26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925" y="1866826"/>
            <a:ext cx="3834324" cy="277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6249" y="1741200"/>
            <a:ext cx="4552951" cy="216059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1"/>
          <p:cNvSpPr txBox="1"/>
          <p:nvPr/>
        </p:nvSpPr>
        <p:spPr>
          <a:xfrm>
            <a:off x="1239400" y="1239400"/>
            <a:ext cx="21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1"/>
          <p:cNvSpPr txBox="1"/>
          <p:nvPr/>
        </p:nvSpPr>
        <p:spPr>
          <a:xfrm>
            <a:off x="5504025" y="1289450"/>
            <a:ext cx="21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622025" y="1376225"/>
            <a:ext cx="814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7" name="Google Shape;67;p14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68" name="Google Shape;68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4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379325" y="978600"/>
            <a:ext cx="84042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GitHub Organization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 Repositories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+10 Branches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228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+150 Commits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3200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+15 modules on Master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114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9 Neural Networks Trained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5029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+3000 Lines of Code!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7225" y="933301"/>
            <a:ext cx="2313523" cy="130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400" y="3173475"/>
            <a:ext cx="1326126" cy="1326126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19050">
              <a:srgbClr val="000000">
                <a:alpha val="49803"/>
              </a:srgbClr>
            </a:outerShdw>
            <a:reflection blurRad="0" dir="0" dist="0" endA="0" endPos="30000" fadeDir="5400012" kx="0" rotWithShape="0" algn="bl" stA="33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4.  DEPLOYMENT - data processing server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4" name="Google Shape;40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05" name="Google Shape;405;p32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406" name="Google Shape;406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32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8" name="Google Shape;40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350" y="1890150"/>
            <a:ext cx="3492636" cy="20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6925" y="1972562"/>
            <a:ext cx="4931199" cy="195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5.  DEMONSTRATION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5" name="Google Shape;4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16" name="Google Shape;416;p33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417" name="Google Shape;41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33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33"/>
          <p:cNvSpPr txBox="1"/>
          <p:nvPr/>
        </p:nvSpPr>
        <p:spPr>
          <a:xfrm>
            <a:off x="506100" y="2263950"/>
            <a:ext cx="301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model resource 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UPF EVA Developing Group 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33" title="video2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4400" y="13903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6.  FUTURE WORK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6" name="Google Shape;4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27" name="Google Shape;427;p34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428" name="Google Shape;428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34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" name="Google Shape;430;p34"/>
          <p:cNvSpPr txBox="1"/>
          <p:nvPr/>
        </p:nvSpPr>
        <p:spPr>
          <a:xfrm>
            <a:off x="706700" y="1331925"/>
            <a:ext cx="7635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PIPELINE:</a:t>
            </a: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Improve Eva’s ASR. 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Neural networks optimization. 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Improve Dialog Manager.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Improve generation with triplets.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Documentation.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/>
          <p:nvPr/>
        </p:nvSpPr>
        <p:spPr>
          <a:xfrm>
            <a:off x="728950" y="2999850"/>
            <a:ext cx="759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 b="1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6" name="Google Shape;4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438" name="Google Shape;438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35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0" name="Google Shape;44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9525" y="1305699"/>
            <a:ext cx="1144950" cy="1144950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19050">
              <a:srgbClr val="000000">
                <a:alpha val="49803"/>
              </a:srgbClr>
            </a:outerShdw>
            <a:reflection blurRad="0" dir="0" dist="0" endA="0" endPos="30000" fadeDir="5400012" kx="0" rotWithShape="0" algn="bl" stA="33000" stPos="0" sy="-100000" ky="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4.  OUR PIPELINE: </a:t>
            </a: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ASSISTANT ARCHITECTURE 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6" name="Google Shape;4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47" name="Google Shape;447;p36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448" name="Google Shape;448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36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0" name="Google Shape;4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050" y="1279025"/>
            <a:ext cx="8868751" cy="3343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"/>
          <p:cNvSpPr txBox="1"/>
          <p:nvPr/>
        </p:nvSpPr>
        <p:spPr>
          <a:xfrm>
            <a:off x="264725" y="827475"/>
            <a:ext cx="53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ASSISTANT LOGIC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37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457" name="Google Shape;457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37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0" name="Google Shape;46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1163" y="945825"/>
            <a:ext cx="3381676" cy="404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8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466" name="Google Shape;466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8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4.  OUR PIPELINE: </a:t>
            </a: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ADVANTAGES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9" name="Google Shape;46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0" name="Google Shape;470;p38"/>
          <p:cNvSpPr txBox="1"/>
          <p:nvPr/>
        </p:nvSpPr>
        <p:spPr>
          <a:xfrm>
            <a:off x="706700" y="1331925"/>
            <a:ext cx="7910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FLEXIBILITY: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Possible to use AI solution for domain conversation and Not AI scripted logic with “actions” (RASA paradigm) for not domain intents.</a:t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MEMORY: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Will keep 5 latest intents in UPF domain.</a:t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VARIATIVE GENERATION: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SC-GPT and T5 paraphrasing model allow to generate variety of responses with the same keywords.</a:t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COMPATIBILITY:</a:t>
            </a:r>
            <a:r>
              <a:rPr b="1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Uses RASA configuration file to train NER, create intent objects and slot-filling.</a:t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EXPANDABLE FUNCTIONALITY: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Possible to retrain models and apply it for different domains, apply extensions.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76" name="Google Shape;476;p39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477" name="Google Shape;47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39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39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5. NEURAL NETWORKS: </a:t>
            </a: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DOMAIN CLASSIFICATION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586750" y="1670325"/>
            <a:ext cx="2418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UPF / NON-UPF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CLINC150:</a:t>
            </a:r>
            <a:r>
              <a:rPr b="0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150 "in-scope" intent classes, each with 100 train, 20 validation, and 30 test samples. Also 100 train and validation out-of-scope samples.</a:t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own-made dataset with UPF-Related questions (195)</a:t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Intents:</a:t>
            </a:r>
            <a:endParaRPr b="0" i="0" sz="14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150 + 1 (“upf”)</a:t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3363000" y="1670325"/>
            <a:ext cx="24180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UPF INTENT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Trained with our own-made dataset (195)</a:t>
            </a:r>
            <a:endParaRPr b="1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Opening_hours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Faculty_location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9"/>
          <p:cNvSpPr txBox="1"/>
          <p:nvPr/>
        </p:nvSpPr>
        <p:spPr>
          <a:xfrm>
            <a:off x="6139250" y="1670325"/>
            <a:ext cx="2418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 RELATION FOR USER ANSWERS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Trained with CLINC150+Our own-made dataset (195+130)*</a:t>
            </a:r>
            <a:endParaRPr b="1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related → fill slots…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to another question / New question / Non-UPF related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UPF/Non-UPF Classifier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88" name="Google Shape;488;p40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489" name="Google Shape;489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" name="Google Shape;490;p40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40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5. NEURAL NETWORKS: </a:t>
            </a: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DOMAIN CLASSIFICATION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367900" y="1237925"/>
            <a:ext cx="4075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Embedding layer (vocab_length x 100)</a:t>
            </a:r>
            <a:endParaRPr b="0" i="0" sz="1400" u="none" cap="none" strike="noStrike">
              <a:solidFill>
                <a:srgbClr val="000000"/>
              </a:solidFill>
              <a:highlight>
                <a:srgbClr val="F4CC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LSTM (256 units)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Dropout (p = 0.3)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LSTM (256 units)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Dropout (p = 0.3)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Dense (50 neurons)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Dropout (p = 0.3)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Dense (n_intents → softmax)</a:t>
            </a:r>
            <a:endParaRPr b="0" i="0" sz="1400" u="none" cap="none" strike="noStrike">
              <a:solidFill>
                <a:srgbClr val="000000"/>
              </a:solidFill>
              <a:highlight>
                <a:srgbClr val="D9EAD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0"/>
          <p:cNvSpPr txBox="1"/>
          <p:nvPr/>
        </p:nvSpPr>
        <p:spPr>
          <a:xfrm>
            <a:off x="5264250" y="1237925"/>
            <a:ext cx="3756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One-hot encoding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Train-Test split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Tokenizer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 Tokenizer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Word Embedding Matrix</a:t>
            </a:r>
            <a:endParaRPr b="0" i="0" sz="1400" u="none" cap="none" strike="noStrike">
              <a:solidFill>
                <a:srgbClr val="000000"/>
              </a:solidFill>
              <a:highlight>
                <a:srgbClr val="F4CC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GloVe</a:t>
            </a:r>
            <a:endParaRPr b="0" i="0" sz="1400" u="none" cap="none" strike="noStrike">
              <a:solidFill>
                <a:srgbClr val="000000"/>
              </a:solidFill>
              <a:highlight>
                <a:srgbClr val="F4CC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Text-to-sequences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 text-to-sequence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600" y="3510502"/>
            <a:ext cx="3443700" cy="154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00" name="Google Shape;500;p41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501" name="Google Shape;501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41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41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5. NEURAL NETWORKS: </a:t>
            </a: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DOMAIN CLASSIFICATION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4" name="Google Shape;50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085525"/>
            <a:ext cx="2617600" cy="19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7200" y="1085525"/>
            <a:ext cx="2744400" cy="20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1"/>
          <p:cNvSpPr txBox="1"/>
          <p:nvPr/>
        </p:nvSpPr>
        <p:spPr>
          <a:xfrm>
            <a:off x="183925" y="3201125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Batch: 107s (312ms/step)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Loss: 0.1703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Acc: 0.9529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Val_loss: 0.4475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Val_acc: 0.9085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UPF/Non-UPF Acc: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0.995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Train time: 35m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Predict time: 300ms (avg.)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429600" y="3201125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Batch: 4s (387ms/step)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Loss: 0.0230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Acc: 0.9967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Val_loss: 0.8297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Val_acc: 0.9000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Train time: 2m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time: 300ms (avg.)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6526500" y="2991425"/>
            <a:ext cx="2617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Val_acc: 90.7%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Errors: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'John.', 'make_call',’Professor’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'Dr. Jones.', 'make_call',</a:t>
            </a: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’Professor’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"I'm looking for information about the psychology course that's taught by Professor Johnson. Do you know anything about it?", '1', '2'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'Looking for syllabus for econ course', 'oos','2’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"I'm looking for the closing time of the financial aid office on Wednesdays.", '3'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57875" y="1077756"/>
            <a:ext cx="2701437" cy="202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800" y="836850"/>
            <a:ext cx="57150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/>
          <p:nvPr/>
        </p:nvSpPr>
        <p:spPr>
          <a:xfrm>
            <a:off x="611275" y="1237925"/>
            <a:ext cx="4177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Datasets: 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 (dialog act) - spoken utterances classification according to its category of meaning.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Utterance are tagged with the MRDA tagset, which is a variation of the </a:t>
            </a:r>
            <a:r>
              <a:rPr b="0" i="0" lang="en-GB" sz="12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SWBD-DAMSL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Total number of general classes: 12.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architecture: 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Char char="-"/>
            </a:pPr>
            <a:r>
              <a:rPr b="0" i="0" lang="en-GB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Bert based model with MLP as output </a:t>
            </a:r>
            <a:r>
              <a:rPr b="1" i="0" lang="en-GB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[1]</a:t>
            </a:r>
            <a:r>
              <a:rPr b="0" i="0" lang="en-GB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Char char="-"/>
            </a:pPr>
            <a:r>
              <a:rPr b="0" i="0" lang="en-GB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Tested 3 models: bert-base-uncased, and TinyBERT with 4 and 6 layers and 312 and 768 dim.</a:t>
            </a:r>
            <a:endParaRPr b="0" i="0" sz="1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5" name="Google Shape;51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16" name="Google Shape;516;p42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517" name="Google Shape;517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42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42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5. NEURAL NETWORKS: </a:t>
            </a: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DA CLASSIFICATION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520" name="Google Shape;520;p42"/>
          <p:cNvGraphicFramePr/>
          <p:nvPr/>
        </p:nvGraphicFramePr>
        <p:xfrm>
          <a:off x="5527513" y="137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{B39CD746-49D4-4308-BFC1-9AEBD50B8984}</a:tableStyleId>
              </a:tblPr>
              <a:tblGrid>
                <a:gridCol w="1878325"/>
                <a:gridCol w="387000"/>
                <a:gridCol w="358675"/>
                <a:gridCol w="320925"/>
              </a:tblGrid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Dialogue Act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Labels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Count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%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Statement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s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69873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64.58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Continuer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b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15167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14.02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Floor Holder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fh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8362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7.73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Yes-No-question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qy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4986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4.61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Interrupted/Abandoned/Uninterpretable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%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3103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2.87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Floor Grabber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fg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3092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2.86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Wh-Question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qw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1707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1.58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Hold Before Answer/Agreement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h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792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0.73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Or-Clause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qrr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392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0.36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Rhetorical Question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qh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352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0.33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Or Question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qr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207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0.19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GB" sz="750" u="none" cap="none" strike="noStrike"/>
                        <a:t>Open-ended Question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qo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169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GB" sz="750" u="none" cap="none" strike="noStrike"/>
                        <a:t>0.16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26" name="Google Shape;526;p43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527" name="Google Shape;527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43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43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5. NEURAL NETWORKS: </a:t>
            </a: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DA CLASSIFICATION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0" name="Google Shape;530;p43"/>
          <p:cNvSpPr txBox="1"/>
          <p:nvPr/>
        </p:nvSpPr>
        <p:spPr>
          <a:xfrm>
            <a:off x="611275" y="1237925"/>
            <a:ext cx="4177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Results: 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models show accuracy higher than 80%.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best Performance that has been ever achieved in researches is approximately 90%.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Limitations: 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This dataset is not suitable for specific tasks.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resulting models are inferior in speed compare to LSTM and classic ML models.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Long learning time (TinyBert 4L - 0.5h, TinyBert 6L - 2,5h, Bert-base-uncased - 6h).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If we use model, that contains bert layer, production is 10 slower than sentence bert embedding + mlp layer.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0875" y="1376225"/>
            <a:ext cx="3379182" cy="337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37" name="Google Shape;537;p44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538" name="Google Shape;538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44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44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5. NEURAL NETWORKS: </a:t>
            </a: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T5 transformer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611275" y="1237925"/>
            <a:ext cx="41772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Dataset: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English language Leipzig corpora with 1M of sentences.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Model: 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mt5-base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contains wide range of tokens for different languages.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English vocabulary: 10k tokens - 95% of vocabulary, 20k - 98%, 30k-99%.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plot shows the most frequent tokens in the base vocabulary appear more frequently in the new vocabulary. New vocabulary contains 20k tokens.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find the result model in the huggingface.co/igorktech/t5-base-en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Limitations: 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This model is possible to use with latin alphabet and only for english language.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42" name="Google Shape;54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0875" y="1390325"/>
            <a:ext cx="38862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48" name="Google Shape;548;p45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549" name="Google Shape;549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45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1" name="Google Shape;551;p45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5. NEURAL NETWORKS: </a:t>
            </a: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SC-GPT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611275" y="1237925"/>
            <a:ext cx="4122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Model: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Semantically conditioned model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task-oriented dialog systems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best overal</a:t>
            </a:r>
            <a:r>
              <a:rPr b="0" i="0" lang="en-GB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 performance in both automatic and human evaluations than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SC-LSTM GPT-2 on FewShotWOZ dataset</a:t>
            </a:r>
            <a:r>
              <a:rPr b="0" i="0" lang="en-GB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Open source model and architecture.</a:t>
            </a:r>
            <a:endParaRPr b="0" i="0" sz="12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●"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Metrics: </a:t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BLEU - evaluates how natural the generated text is compared with human readers.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ERR - matching of the slot tokens in the candidate utterances.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3" name="Google Shape;55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4175" y="1108800"/>
            <a:ext cx="4257401" cy="29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275" y="4066825"/>
            <a:ext cx="5218826" cy="9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6"/>
          <p:cNvSpPr txBox="1"/>
          <p:nvPr/>
        </p:nvSpPr>
        <p:spPr>
          <a:xfrm>
            <a:off x="264725" y="745325"/>
            <a:ext cx="844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6.  FUTURE WORK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0" name="Google Shape;56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1" name="Google Shape;561;p46"/>
          <p:cNvSpPr txBox="1"/>
          <p:nvPr/>
        </p:nvSpPr>
        <p:spPr>
          <a:xfrm>
            <a:off x="706700" y="1331925"/>
            <a:ext cx="7635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RASA PIPELINE: 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Add additional extentional functionality.</a:t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Connect ASR and TTS.</a:t>
            </a:r>
            <a:endParaRPr b="1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OUR PIPELINE:</a:t>
            </a: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Train/test T5 model for paraphrasing task on open datasets. 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Train/test SC-GPT model for template generation. 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 actions functionality.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Response assembling mechanism.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 additional 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extentional </a:t>
            </a: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functionality.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Connect ASR and TTS.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Use asynchronism and optimize to decrease processing time.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2" name="Google Shape;562;p46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563" name="Google Shape;563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46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 txBox="1"/>
          <p:nvPr/>
        </p:nvSpPr>
        <p:spPr>
          <a:xfrm>
            <a:off x="264725" y="745325"/>
            <a:ext cx="838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0" name="Google Shape;570;p47"/>
          <p:cNvSpPr txBox="1"/>
          <p:nvPr/>
        </p:nvSpPr>
        <p:spPr>
          <a:xfrm>
            <a:off x="659675" y="1175875"/>
            <a:ext cx="75963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[1]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Het Pandya, Intent Classifier (2020), GitHub Repository,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https://github.com/hetpandya/intent-classifier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[2]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Emile Chapuis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Pierre Colombo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Matteo Manica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Matthieu Labeau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Chloe Clavel. Hierarchical Pre-training for Sequence Labelling in Spoken Dialog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(2021). URL</a:t>
            </a:r>
            <a:r>
              <a:rPr b="0" i="0" lang="en-GB" sz="12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https://arxiv.org/abs/2009.11152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[3]</a:t>
            </a:r>
            <a:r>
              <a:rPr b="1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inting Xue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Noah Constant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Adam Roberts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Mihir Kale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Rami Al-Rfou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Aditya Siddhant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Aditya Barua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Colin Raffel. mT5: A massively multilingual pre-trained text-to-text transformer. URL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https://arxiv.org/abs/2010.11934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[4]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Baolin Peng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Chenguang Zhu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Chunyuan Li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Xiujun Li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Jinchao Li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Michael Zeng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Jianfeng Gao.</a:t>
            </a:r>
            <a:r>
              <a:rPr b="0" i="0" lang="en-GB" sz="12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Few-shot Natural Language Generation for Task-Oriented Dialog (2020). URL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https://arxiv.org/abs/2002.12328v1</a:t>
            </a:r>
            <a:r>
              <a:rPr b="0" i="0" lang="en-GB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1" name="Google Shape;57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72" name="Google Shape;572;p47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573" name="Google Shape;573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47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"/>
          <p:cNvSpPr txBox="1"/>
          <p:nvPr/>
        </p:nvSpPr>
        <p:spPr>
          <a:xfrm>
            <a:off x="718875" y="2325450"/>
            <a:ext cx="759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 b="1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0" name="Google Shape;5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81" name="Google Shape;581;p48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582" name="Google Shape;582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48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FEBRUARY,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6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84" name="Google Shape;84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6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6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PRESENTATION OUTLINE</a:t>
            </a:r>
            <a:endParaRPr b="1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22025" y="1376225"/>
            <a:ext cx="8066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b="1" i="0" lang="en-GB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 b="1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b="1" i="0" lang="en-GB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SYSTEM ARCHITECTURE</a:t>
            </a:r>
            <a:endParaRPr b="1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b="1" i="0" lang="en-GB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PIPELINE STRUCTURE</a:t>
            </a:r>
            <a:endParaRPr b="1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lphaLcPeriod"/>
            </a:pPr>
            <a:r>
              <a:rPr b="1" i="0" lang="en-GB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Intent Classifiers</a:t>
            </a:r>
            <a:endParaRPr b="1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lphaLcPeriod"/>
            </a:pPr>
            <a:r>
              <a:rPr b="1" i="0" lang="en-GB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Non-AI Branch</a:t>
            </a:r>
            <a:endParaRPr b="1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lphaLcPeriod"/>
            </a:pPr>
            <a:r>
              <a:rPr b="1" i="0" lang="en-GB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AI Branch</a:t>
            </a:r>
            <a:endParaRPr b="1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b="1" i="0" lang="en-GB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</a:t>
            </a:r>
            <a:endParaRPr b="1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b="1" i="0" lang="en-GB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DEMONSTRATION</a:t>
            </a:r>
            <a:endParaRPr b="1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b="1" i="0" lang="en-GB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FUTURE WORK</a:t>
            </a:r>
            <a:endParaRPr b="1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2400" y="1144200"/>
            <a:ext cx="1326126" cy="1326126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19050">
              <a:srgbClr val="000000">
                <a:alpha val="49803"/>
              </a:srgbClr>
            </a:outerShdw>
            <a:reflection blurRad="0" dir="0" dist="0" endA="0" endPos="30000" fadeDir="5400012" kx="0" rotWithShape="0" algn="bl" stA="33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102F"/>
              </a:buClr>
              <a:buSzPts val="2000"/>
              <a:buFont typeface="Verdana"/>
              <a:buAutoNum type="arabicPeriod"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INTRODUCTION:</a:t>
            </a:r>
            <a:r>
              <a:rPr b="0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 Beyond Finite state assistants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22025" y="1376225"/>
            <a:ext cx="814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98" name="Google Shape;9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7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525" y="2008100"/>
            <a:ext cx="2426276" cy="11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6405" y="2008100"/>
            <a:ext cx="3129498" cy="1179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7"/>
          <p:cNvCxnSpPr/>
          <p:nvPr/>
        </p:nvCxnSpPr>
        <p:spPr>
          <a:xfrm>
            <a:off x="3367005" y="2601837"/>
            <a:ext cx="1796700" cy="51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03" name="Google Shape;103;p17"/>
          <p:cNvPicPr preferRelativeResize="0"/>
          <p:nvPr/>
        </p:nvPicPr>
        <p:blipFill rotWithShape="1">
          <a:blip r:embed="rId6">
            <a:alphaModFix amt="90000"/>
          </a:blip>
          <a:srcRect b="0" l="0" r="0" t="0"/>
          <a:stretch/>
        </p:blipFill>
        <p:spPr>
          <a:xfrm>
            <a:off x="652525" y="1905925"/>
            <a:ext cx="2694275" cy="13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102F"/>
              </a:buClr>
              <a:buSzPts val="2000"/>
              <a:buFont typeface="Verdana"/>
              <a:buAutoNum type="arabicPeriod"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 b="1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622025" y="1376225"/>
            <a:ext cx="814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11" name="Google Shape;111;p18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112" name="Google Shape;112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8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8"/>
          <p:cNvSpPr txBox="1"/>
          <p:nvPr/>
        </p:nvSpPr>
        <p:spPr>
          <a:xfrm>
            <a:off x="706700" y="1331925"/>
            <a:ext cx="7910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FLEXIBILITY: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Possible to use AI solution for domain conversation and Not AI scripted logic with “actions” (RASA paradigm) for not domain intents.</a:t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MEMORY: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can request information n times in UPF domain.</a:t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VARIATIVE GENERATION: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SC-GPT and T5 paraphrasing model allow to generate variety of responses with the same keywords.</a:t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COMPATIBILITY:</a:t>
            </a:r>
            <a:r>
              <a:rPr b="1" i="0" lang="en-GB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Uses RASA configuration file to train NER, create intent objects and slot-filling.</a:t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EXPANDABLE FUNCTIONALITY: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Possible to retrain models and apply it for different domains, apply extensions.</a:t>
            </a:r>
            <a:endParaRPr b="0" i="0" sz="1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25" y="3910475"/>
            <a:ext cx="308401" cy="3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25" y="3212325"/>
            <a:ext cx="308401" cy="3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25" y="2534325"/>
            <a:ext cx="308401" cy="3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25" y="1416475"/>
            <a:ext cx="308401" cy="3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625" y="2070925"/>
            <a:ext cx="308398" cy="3083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706700" y="4497000"/>
            <a:ext cx="814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CONNECTIVITY TO REMOTE SERVERS:</a:t>
            </a:r>
            <a:r>
              <a:rPr b="0" i="0" lang="en-GB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Possible to connect the system to other available servers, as we have been able to do with EVA.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625" y="4563075"/>
            <a:ext cx="308400" cy="3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363" y="1376224"/>
            <a:ext cx="3250130" cy="30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2.  SYSTEM ARCHITECTURE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9" name="Google Shape;129;p19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130" name="Google Shape;13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9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" name="Google Shape;13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4861" y="3343372"/>
            <a:ext cx="764350" cy="56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4150" y="2404377"/>
            <a:ext cx="596601" cy="3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3750" y="2404377"/>
            <a:ext cx="803738" cy="3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36425" y="3906958"/>
            <a:ext cx="764350" cy="58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76253" y="1471200"/>
            <a:ext cx="1206876" cy="45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3.  PIPELINE STRUCTURE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43" name="Google Shape;143;p20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144" name="Google Shape;14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0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713" y="1390325"/>
            <a:ext cx="7841434" cy="3120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2" name="Google Shape;152;p21"/>
          <p:cNvGrpSpPr/>
          <p:nvPr/>
        </p:nvGrpSpPr>
        <p:grpSpPr>
          <a:xfrm>
            <a:off x="264725" y="123725"/>
            <a:ext cx="8633400" cy="483300"/>
            <a:chOff x="264725" y="123725"/>
            <a:chExt cx="8633400" cy="483300"/>
          </a:xfrm>
        </p:grpSpPr>
        <p:pic>
          <p:nvPicPr>
            <p:cNvPr id="153" name="Google Shape;153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25" y="153525"/>
              <a:ext cx="1223885" cy="4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1"/>
            <p:cNvSpPr txBox="1"/>
            <p:nvPr/>
          </p:nvSpPr>
          <p:spPr>
            <a:xfrm>
              <a:off x="4873625" y="123725"/>
              <a:ext cx="40245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18000" wrap="square" tIns="72000">
              <a:noAutofit/>
            </a:bodyPr>
            <a:lstStyle/>
            <a:p>
              <a:pPr indent="0" lvl="0" marL="0" marR="0" rtl="0" algn="r">
                <a:lnSpc>
                  <a:spcPct val="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NLI PRESENTATION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DONGJUN TANG, GUILLEN MORENO ARENAS, IGOR KUZMIN</a:t>
              </a:r>
              <a:endParaRPr b="1" i="0" sz="800" u="none" cap="none" strike="noStrike">
                <a:solidFill>
                  <a:srgbClr val="C8102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r">
                <a:lnSpc>
                  <a:spcPct val="30000"/>
                </a:lnSpc>
                <a:spcBef>
                  <a:spcPts val="1100"/>
                </a:spcBef>
                <a:spcAft>
                  <a:spcPts val="11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20 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chemeClr val="lt1"/>
                  </a:highlight>
                  <a:latin typeface="Verdana"/>
                  <a:ea typeface="Verdana"/>
                  <a:cs typeface="Verdana"/>
                  <a:sym typeface="Verdana"/>
                </a:rPr>
                <a:t>MARCH</a:t>
              </a:r>
              <a:r>
                <a:rPr b="1" i="0" lang="en-GB" sz="800" u="none" cap="none" strike="noStrike">
                  <a:solidFill>
                    <a:srgbClr val="C8102F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2023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21"/>
          <p:cNvSpPr txBox="1"/>
          <p:nvPr/>
        </p:nvSpPr>
        <p:spPr>
          <a:xfrm>
            <a:off x="264725" y="745325"/>
            <a:ext cx="77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102F"/>
              </a:buClr>
              <a:buSzPts val="2000"/>
              <a:buFont typeface="Verdana"/>
              <a:buAutoNum type="alphaLcPeriod"/>
            </a:pPr>
            <a:r>
              <a:rPr b="1" i="0" lang="en-GB" sz="2000" u="none" cap="none" strike="noStrike">
                <a:solidFill>
                  <a:srgbClr val="C8102F"/>
                </a:solidFill>
                <a:latin typeface="Verdana"/>
                <a:ea typeface="Verdana"/>
                <a:cs typeface="Verdana"/>
                <a:sym typeface="Verdana"/>
              </a:rPr>
              <a:t>Intent Classifiers</a:t>
            </a:r>
            <a:endParaRPr b="0" i="0" sz="2000" u="none" cap="none" strike="noStrike">
              <a:solidFill>
                <a:srgbClr val="C810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586750" y="1670325"/>
            <a:ext cx="24180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UPF / NON-UPF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24292F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generic.yml</a:t>
            </a:r>
            <a:endParaRPr b="1" i="0" sz="1100" u="none" cap="none" strike="noStrike">
              <a:solidFill>
                <a:srgbClr val="24292F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CLINC150:</a:t>
            </a:r>
            <a:r>
              <a:rPr b="0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150 "in-scope" intent classes, each with 100 train, 20 validation, and 30 test samples. Also 100 train and validation out-of-scope samples.</a:t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own-made dataset with UPF-Related questions (195)</a:t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Intents:</a:t>
            </a:r>
            <a:endParaRPr b="0" i="0" sz="14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150 + 1 (“upf”)</a:t>
            </a:r>
            <a:endParaRPr b="0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3363000" y="1670325"/>
            <a:ext cx="24180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UPF INTENT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24292F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nlu.yml</a:t>
            </a:r>
            <a:endParaRPr b="1" i="0" sz="1100" u="none" cap="none" strike="noStrike">
              <a:solidFill>
                <a:srgbClr val="24292F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Trained with our own-made dataset (195)</a:t>
            </a:r>
            <a:endParaRPr b="1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Opening_close_hours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Campus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139250" y="1670325"/>
            <a:ext cx="2418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 RELATION FOR USER ANSWERS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Trained with CLINC150+Our own-made dataset (195+130)*</a:t>
            </a:r>
            <a:endParaRPr b="1" i="0" sz="1100" u="none" cap="none" strike="noStrik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related → fill slots…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to another question / New question / Non-UPF related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UPF/Non-UPF Classifier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6091025" y="1642125"/>
            <a:ext cx="2571900" cy="2616900"/>
          </a:xfrm>
          <a:prstGeom prst="mathMultiply">
            <a:avLst>
              <a:gd fmla="val 23520" name="adj1"/>
            </a:avLst>
          </a:prstGeom>
          <a:solidFill>
            <a:srgbClr val="C8102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